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317" r:id="rId5"/>
    <p:sldId id="307" r:id="rId6"/>
    <p:sldId id="308" r:id="rId7"/>
    <p:sldId id="319" r:id="rId8"/>
    <p:sldId id="278" r:id="rId9"/>
    <p:sldId id="309" r:id="rId10"/>
    <p:sldId id="320" r:id="rId11"/>
    <p:sldId id="263" r:id="rId12"/>
    <p:sldId id="318" r:id="rId13"/>
    <p:sldId id="311" r:id="rId14"/>
    <p:sldId id="310" r:id="rId15"/>
    <p:sldId id="321" r:id="rId16"/>
    <p:sldId id="312" r:id="rId17"/>
    <p:sldId id="30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36A58"/>
    <a:srgbClr val="505A47"/>
    <a:srgbClr val="D1D8B7"/>
    <a:srgbClr val="A09D79"/>
    <a:srgbClr val="AD5C4D"/>
    <a:srgbClr val="543E35"/>
    <a:srgbClr val="637700"/>
    <a:srgbClr val="FFF4ED"/>
    <a:srgbClr val="5E6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180511-C0EF-D9F0-92BA-2E29ABFD47D2}" v="25" dt="2024-11-19T02:46:41.965"/>
    <p1510:client id="{3898A2E9-8F2C-3990-3CC6-BCABBC0AC36F}" v="309" dt="2024-11-18T21:52:35.130"/>
    <p1510:client id="{46BA03CD-12C0-775C-FCED-6F558268250C}" v="28" dt="2024-11-19T17:08:32.993"/>
    <p1510:client id="{5C8B6358-8BAA-5F73-8311-D2FD7B94862D}" v="14" dt="2024-11-19T01:28:50.362"/>
    <p1510:client id="{6F829BB6-9F3C-EF30-3E39-BE5AD8D34A40}" v="20" dt="2024-11-19T17:57:29.113"/>
    <p1510:client id="{795A78B1-27C7-E591-6C54-3E07E3C0689B}" v="208" dt="2024-11-19T00:10:25.884"/>
    <p1510:client id="{944DB8CB-A6A4-4EA8-DA9D-4BECE334637A}" v="94" dt="2024-11-18T21:50:16.283"/>
    <p1510:client id="{B6D52C2F-5809-DED0-761C-73E8DD95681F}" v="121" dt="2024-11-18T22:01:08.428"/>
    <p1510:client id="{D17C5E32-0209-F0F3-8EC3-E9A6E03EFAFE}" v="62" dt="2024-11-19T00:24:09.808"/>
    <p1510:client id="{F1B35682-7633-27B6-BBD7-445CB85E2210}" v="2626" dt="2024-11-19T00:29:15.003"/>
    <p1510:client id="{FAF4C7E1-FD67-A843-7828-CF8ACDFC2995}" v="44" dt="2024-11-19T02:45:51.748"/>
  </p1510:revLst>
</p1510:revInfo>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528"/>
        <p:guide pos="3864"/>
        <p:guide orient="horz" pos="1272"/>
        <p:guide orient="horz" pos="2312"/>
        <p:guide orient="horz" pos="1944"/>
        <p:guide orient="horz" pos="2328"/>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11/19/2024</a:t>
            </a:fld>
            <a:endParaRPr lang="en-US"/>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11/19/2024</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a:p>
        </p:txBody>
      </p:sp>
    </p:spTree>
    <p:extLst>
      <p:ext uri="{BB962C8B-B14F-4D97-AF65-F5344CB8AC3E}">
        <p14:creationId xmlns:p14="http://schemas.microsoft.com/office/powerpoint/2010/main" val="75031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13</a:t>
            </a:fld>
            <a:endParaRPr lang="en-US" noProof="0"/>
          </a:p>
        </p:txBody>
      </p:sp>
    </p:spTree>
    <p:extLst>
      <p:ext uri="{BB962C8B-B14F-4D97-AF65-F5344CB8AC3E}">
        <p14:creationId xmlns:p14="http://schemas.microsoft.com/office/powerpoint/2010/main" val="3472499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14</a:t>
            </a:fld>
            <a:endParaRPr lang="en-US" noProof="0"/>
          </a:p>
        </p:txBody>
      </p:sp>
    </p:spTree>
    <p:extLst>
      <p:ext uri="{BB962C8B-B14F-4D97-AF65-F5344CB8AC3E}">
        <p14:creationId xmlns:p14="http://schemas.microsoft.com/office/powerpoint/2010/main" val="4105550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2</a:t>
            </a:fld>
            <a:endParaRPr lang="en-US" noProof="0"/>
          </a:p>
        </p:txBody>
      </p:sp>
    </p:spTree>
    <p:extLst>
      <p:ext uri="{BB962C8B-B14F-4D97-AF65-F5344CB8AC3E}">
        <p14:creationId xmlns:p14="http://schemas.microsoft.com/office/powerpoint/2010/main" val="146754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3</a:t>
            </a:fld>
            <a:endParaRPr lang="en-US" noProof="0"/>
          </a:p>
        </p:txBody>
      </p:sp>
    </p:spTree>
    <p:extLst>
      <p:ext uri="{BB962C8B-B14F-4D97-AF65-F5344CB8AC3E}">
        <p14:creationId xmlns:p14="http://schemas.microsoft.com/office/powerpoint/2010/main" val="1473721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4</a:t>
            </a:fld>
            <a:endParaRPr lang="en-US" noProof="0"/>
          </a:p>
        </p:txBody>
      </p:sp>
    </p:spTree>
    <p:extLst>
      <p:ext uri="{BB962C8B-B14F-4D97-AF65-F5344CB8AC3E}">
        <p14:creationId xmlns:p14="http://schemas.microsoft.com/office/powerpoint/2010/main" val="211562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5</a:t>
            </a:fld>
            <a:endParaRPr lang="en-US" noProof="0"/>
          </a:p>
        </p:txBody>
      </p:sp>
    </p:spTree>
    <p:extLst>
      <p:ext uri="{BB962C8B-B14F-4D97-AF65-F5344CB8AC3E}">
        <p14:creationId xmlns:p14="http://schemas.microsoft.com/office/powerpoint/2010/main" val="674091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6</a:t>
            </a:fld>
            <a:endParaRPr lang="en-US" noProof="0"/>
          </a:p>
        </p:txBody>
      </p:sp>
    </p:spTree>
    <p:extLst>
      <p:ext uri="{BB962C8B-B14F-4D97-AF65-F5344CB8AC3E}">
        <p14:creationId xmlns:p14="http://schemas.microsoft.com/office/powerpoint/2010/main" val="87366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8</a:t>
            </a:fld>
            <a:endParaRPr lang="en-US" noProof="0"/>
          </a:p>
        </p:txBody>
      </p:sp>
    </p:spTree>
    <p:extLst>
      <p:ext uri="{BB962C8B-B14F-4D97-AF65-F5344CB8AC3E}">
        <p14:creationId xmlns:p14="http://schemas.microsoft.com/office/powerpoint/2010/main" val="2308133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10</a:t>
            </a:fld>
            <a:endParaRPr lang="en-US" noProof="0"/>
          </a:p>
        </p:txBody>
      </p:sp>
    </p:spTree>
    <p:extLst>
      <p:ext uri="{BB962C8B-B14F-4D97-AF65-F5344CB8AC3E}">
        <p14:creationId xmlns:p14="http://schemas.microsoft.com/office/powerpoint/2010/main" val="3210893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11</a:t>
            </a:fld>
            <a:endParaRPr lang="en-US" noProof="0"/>
          </a:p>
        </p:txBody>
      </p:sp>
    </p:spTree>
    <p:extLst>
      <p:ext uri="{BB962C8B-B14F-4D97-AF65-F5344CB8AC3E}">
        <p14:creationId xmlns:p14="http://schemas.microsoft.com/office/powerpoint/2010/main" val="1026281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a:t>Click to add text</a:t>
            </a:r>
          </a:p>
          <a:p>
            <a:pPr lvl="1"/>
            <a:r>
              <a:rPr lang="en-US"/>
              <a:t>Second level</a:t>
            </a:r>
          </a:p>
          <a:p>
            <a:pPr lvl="2"/>
            <a:r>
              <a:rPr lang="en-US"/>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915924" y="914400"/>
            <a:ext cx="10360152" cy="5029200"/>
          </a:xfrm>
        </p:spPr>
        <p:txBody>
          <a:bodyPr anchor="ctr"/>
          <a:lstStyle/>
          <a:p>
            <a:r>
              <a:rPr lang="en-US"/>
              <a:t>Art Gallery System</a:t>
            </a:r>
          </a:p>
        </p:txBody>
      </p:sp>
    </p:spTree>
    <p:extLst>
      <p:ext uri="{BB962C8B-B14F-4D97-AF65-F5344CB8AC3E}">
        <p14:creationId xmlns:p14="http://schemas.microsoft.com/office/powerpoint/2010/main" val="1338167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49C0DA-C8AE-5ECC-149A-D60ECFF8C1EB}"/>
              </a:ext>
            </a:extLst>
          </p:cNvPr>
          <p:cNvSpPr>
            <a:spLocks noGrp="1"/>
          </p:cNvSpPr>
          <p:nvPr>
            <p:ph type="title"/>
          </p:nvPr>
        </p:nvSpPr>
        <p:spPr>
          <a:xfrm>
            <a:off x="4453467" y="553156"/>
            <a:ext cx="2969342" cy="914400"/>
          </a:xfrm>
        </p:spPr>
        <p:txBody>
          <a:bodyPr/>
          <a:lstStyle/>
          <a:p>
            <a:r>
              <a:rPr lang="en-US" sz="3200"/>
              <a:t>Explore Page</a:t>
            </a:r>
            <a:endParaRPr lang="en-US"/>
          </a:p>
        </p:txBody>
      </p:sp>
      <p:pic>
        <p:nvPicPr>
          <p:cNvPr id="8" name="Picture 7">
            <a:extLst>
              <a:ext uri="{FF2B5EF4-FFF2-40B4-BE49-F238E27FC236}">
                <a16:creationId xmlns:a16="http://schemas.microsoft.com/office/drawing/2014/main" id="{F22E473A-22AA-8162-EBD2-50FF8919BDA5}"/>
              </a:ext>
            </a:extLst>
          </p:cNvPr>
          <p:cNvPicPr>
            <a:picLocks noChangeAspect="1"/>
          </p:cNvPicPr>
          <p:nvPr/>
        </p:nvPicPr>
        <p:blipFill>
          <a:blip r:embed="rId3"/>
          <a:stretch>
            <a:fillRect/>
          </a:stretch>
        </p:blipFill>
        <p:spPr>
          <a:xfrm>
            <a:off x="2335585" y="1871624"/>
            <a:ext cx="7525258" cy="4209773"/>
          </a:xfrm>
          <a:prstGeom prst="rect">
            <a:avLst/>
          </a:prstGeom>
        </p:spPr>
      </p:pic>
    </p:spTree>
    <p:extLst>
      <p:ext uri="{BB962C8B-B14F-4D97-AF65-F5344CB8AC3E}">
        <p14:creationId xmlns:p14="http://schemas.microsoft.com/office/powerpoint/2010/main" val="3748348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4289778" y="451556"/>
            <a:ext cx="3618271" cy="914400"/>
          </a:xfrm>
        </p:spPr>
        <p:txBody>
          <a:bodyPr/>
          <a:lstStyle/>
          <a:p>
            <a:r>
              <a:rPr lang="en-US" sz="3200"/>
              <a:t>Upload </a:t>
            </a:r>
            <a:r>
              <a:rPr lang="en-US"/>
              <a:t>feature</a:t>
            </a:r>
          </a:p>
        </p:txBody>
      </p:sp>
      <p:pic>
        <p:nvPicPr>
          <p:cNvPr id="6" name="Picture 5">
            <a:extLst>
              <a:ext uri="{FF2B5EF4-FFF2-40B4-BE49-F238E27FC236}">
                <a16:creationId xmlns:a16="http://schemas.microsoft.com/office/drawing/2014/main" id="{DD88241F-7D7C-79F6-C819-7B19465DB6D5}"/>
              </a:ext>
            </a:extLst>
          </p:cNvPr>
          <p:cNvPicPr>
            <a:picLocks noChangeAspect="1"/>
          </p:cNvPicPr>
          <p:nvPr/>
        </p:nvPicPr>
        <p:blipFill>
          <a:blip r:embed="rId3"/>
          <a:stretch>
            <a:fillRect/>
          </a:stretch>
        </p:blipFill>
        <p:spPr>
          <a:xfrm>
            <a:off x="2930421" y="1490605"/>
            <a:ext cx="5812642" cy="4498152"/>
          </a:xfrm>
          <a:prstGeom prst="rect">
            <a:avLst/>
          </a:prstGeom>
        </p:spPr>
      </p:pic>
    </p:spTree>
    <p:extLst>
      <p:ext uri="{BB962C8B-B14F-4D97-AF65-F5344CB8AC3E}">
        <p14:creationId xmlns:p14="http://schemas.microsoft.com/office/powerpoint/2010/main" val="423010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E1C7A-E8D6-9B12-FF02-3B28DD68B74C}"/>
              </a:ext>
            </a:extLst>
          </p:cNvPr>
          <p:cNvSpPr>
            <a:spLocks noGrp="1"/>
          </p:cNvSpPr>
          <p:nvPr>
            <p:ph type="title"/>
          </p:nvPr>
        </p:nvSpPr>
        <p:spPr>
          <a:xfrm>
            <a:off x="3628372" y="444674"/>
            <a:ext cx="4942645" cy="914400"/>
          </a:xfrm>
        </p:spPr>
        <p:txBody>
          <a:bodyPr/>
          <a:lstStyle/>
          <a:p>
            <a:r>
              <a:rPr lang="en-US" sz="4800"/>
              <a:t>MySQL Table</a:t>
            </a:r>
          </a:p>
        </p:txBody>
      </p:sp>
      <p:pic>
        <p:nvPicPr>
          <p:cNvPr id="6" name="Content Placeholder 5" descr="A screenshot of a computer&#10;&#10;Description automatically generated">
            <a:extLst>
              <a:ext uri="{FF2B5EF4-FFF2-40B4-BE49-F238E27FC236}">
                <a16:creationId xmlns:a16="http://schemas.microsoft.com/office/drawing/2014/main" id="{5FA0AFFF-10CC-72E1-0ADD-9898A52768A0}"/>
              </a:ext>
            </a:extLst>
          </p:cNvPr>
          <p:cNvPicPr>
            <a:picLocks noGrp="1" noChangeAspect="1"/>
          </p:cNvPicPr>
          <p:nvPr>
            <p:ph sz="quarter" idx="12"/>
          </p:nvPr>
        </p:nvPicPr>
        <p:blipFill>
          <a:blip r:embed="rId2"/>
          <a:stretch>
            <a:fillRect/>
          </a:stretch>
        </p:blipFill>
        <p:spPr>
          <a:xfrm>
            <a:off x="1716328" y="2374561"/>
            <a:ext cx="9011850" cy="1438193"/>
          </a:xfrm>
        </p:spPr>
      </p:pic>
      <p:sp>
        <p:nvSpPr>
          <p:cNvPr id="5" name="Slide Number Placeholder 4">
            <a:extLst>
              <a:ext uri="{FF2B5EF4-FFF2-40B4-BE49-F238E27FC236}">
                <a16:creationId xmlns:a16="http://schemas.microsoft.com/office/drawing/2014/main" id="{CFF5092C-C3FB-40CD-14B7-0E0950AC1680}"/>
              </a:ext>
            </a:extLst>
          </p:cNvPr>
          <p:cNvSpPr>
            <a:spLocks noGrp="1"/>
          </p:cNvSpPr>
          <p:nvPr>
            <p:ph type="sldNum" sz="quarter" idx="4"/>
          </p:nvPr>
        </p:nvSpPr>
        <p:spPr/>
        <p:txBody>
          <a:bodyPr/>
          <a:lstStyle/>
          <a:p>
            <a:fld id="{58FB4751-880F-D840-AAA9-3A15815CC996}" type="slidenum">
              <a:rPr lang="en-US" smtClean="0"/>
              <a:pPr/>
              <a:t>12</a:t>
            </a:fld>
            <a:endParaRPr lang="en-US"/>
          </a:p>
        </p:txBody>
      </p:sp>
    </p:spTree>
    <p:extLst>
      <p:ext uri="{BB962C8B-B14F-4D97-AF65-F5344CB8AC3E}">
        <p14:creationId xmlns:p14="http://schemas.microsoft.com/office/powerpoint/2010/main" val="3375653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5044F7-BD97-2FDE-4E33-A565BCF0EFEC}"/>
              </a:ext>
            </a:extLst>
          </p:cNvPr>
          <p:cNvSpPr>
            <a:spLocks noGrp="1"/>
          </p:cNvSpPr>
          <p:nvPr>
            <p:ph type="title"/>
          </p:nvPr>
        </p:nvSpPr>
        <p:spPr>
          <a:xfrm>
            <a:off x="914400" y="914400"/>
            <a:ext cx="3342968" cy="914400"/>
          </a:xfrm>
        </p:spPr>
        <p:txBody>
          <a:bodyPr/>
          <a:lstStyle/>
          <a:p>
            <a:r>
              <a:rPr lang="en-US"/>
              <a:t>Future Plans</a:t>
            </a:r>
          </a:p>
        </p:txBody>
      </p:sp>
      <p:sp>
        <p:nvSpPr>
          <p:cNvPr id="2" name="TextBox 1">
            <a:extLst>
              <a:ext uri="{FF2B5EF4-FFF2-40B4-BE49-F238E27FC236}">
                <a16:creationId xmlns:a16="http://schemas.microsoft.com/office/drawing/2014/main" id="{8673D978-07F3-520F-1602-1B4C17B0C8A1}"/>
              </a:ext>
            </a:extLst>
          </p:cNvPr>
          <p:cNvSpPr txBox="1"/>
          <p:nvPr/>
        </p:nvSpPr>
        <p:spPr>
          <a:xfrm>
            <a:off x="952298" y="1891728"/>
            <a:ext cx="1050102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As our website is still in the beginning phase, and could use some necessary improvements we have some future plans that we are implementing in the possible future. </a:t>
            </a:r>
          </a:p>
          <a:p>
            <a:r>
              <a:rPr lang="en-US"/>
              <a:t>These include: </a:t>
            </a:r>
          </a:p>
          <a:p>
            <a:pPr marL="285750" indent="-285750">
              <a:buFont typeface="Arial"/>
              <a:buChar char="•"/>
            </a:pPr>
            <a:r>
              <a:rPr lang="en-US"/>
              <a:t>Adding more content: Our website only contains few popular artists of our choosing and a very brief background of a couple of their artworks. We plan on adding more background to these artists and  exploring more artists as well. </a:t>
            </a:r>
          </a:p>
          <a:p>
            <a:pPr marL="285750" indent="-285750">
              <a:buFont typeface="Arial"/>
              <a:buChar char="•"/>
            </a:pPr>
            <a:r>
              <a:rPr lang="en-US"/>
              <a:t>Language Translation: We plan on allowing users select languages of their choice by creating a drop down menu of languages and using an event listener with html to detect which language the user chooses and </a:t>
            </a:r>
            <a:r>
              <a:rPr lang="en-US">
                <a:ea typeface="+mn-lt"/>
                <a:cs typeface="+mn-lt"/>
              </a:rPr>
              <a:t>creating a  JSON file with translations for all the text on the page. When a language is selected, the page’s text is updated using JavaScript.</a:t>
            </a:r>
          </a:p>
          <a:p>
            <a:pPr marL="285750" indent="-285750">
              <a:buFont typeface="Arial"/>
              <a:buChar char="•"/>
            </a:pPr>
            <a:r>
              <a:rPr lang="en-US"/>
              <a:t>Also ensuring the website is optimized for mobile devices thereby making sure all artwork is displayed well across all screen sizes and preserving image quality.</a:t>
            </a:r>
          </a:p>
        </p:txBody>
      </p:sp>
    </p:spTree>
    <p:extLst>
      <p:ext uri="{BB962C8B-B14F-4D97-AF65-F5344CB8AC3E}">
        <p14:creationId xmlns:p14="http://schemas.microsoft.com/office/powerpoint/2010/main" val="859909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DC0028-4150-0F89-E59C-F563C67F6CFD}"/>
              </a:ext>
            </a:extLst>
          </p:cNvPr>
          <p:cNvSpPr>
            <a:spLocks noGrp="1"/>
          </p:cNvSpPr>
          <p:nvPr>
            <p:ph type="ctrTitle"/>
          </p:nvPr>
        </p:nvSpPr>
        <p:spPr>
          <a:xfrm>
            <a:off x="3696929" y="776749"/>
            <a:ext cx="5641848" cy="5029200"/>
          </a:xfrm>
        </p:spPr>
        <p:txBody>
          <a:bodyPr/>
          <a:lstStyle/>
          <a:p>
            <a:r>
              <a:rPr lang="en-US"/>
              <a:t>Thank you,</a:t>
            </a:r>
            <a:br>
              <a:rPr lang="en-US"/>
            </a:br>
            <a:r>
              <a:rPr lang="en-US"/>
              <a:t>Let’s move to the demo now.</a:t>
            </a:r>
          </a:p>
        </p:txBody>
      </p:sp>
    </p:spTree>
    <p:extLst>
      <p:ext uri="{BB962C8B-B14F-4D97-AF65-F5344CB8AC3E}">
        <p14:creationId xmlns:p14="http://schemas.microsoft.com/office/powerpoint/2010/main" val="2188828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6C7B-D29F-368C-FEEC-CDFA125F8E5C}"/>
              </a:ext>
            </a:extLst>
          </p:cNvPr>
          <p:cNvSpPr>
            <a:spLocks noGrp="1"/>
          </p:cNvSpPr>
          <p:nvPr>
            <p:ph type="title"/>
          </p:nvPr>
        </p:nvSpPr>
        <p:spPr>
          <a:xfrm>
            <a:off x="853983" y="688456"/>
            <a:ext cx="5641848" cy="5029200"/>
          </a:xfrm>
        </p:spPr>
        <p:txBody>
          <a:bodyPr/>
          <a:lstStyle/>
          <a:p>
            <a:r>
              <a:rPr lang="en-US" sz="7200"/>
              <a:t>Group 15</a:t>
            </a:r>
          </a:p>
        </p:txBody>
      </p:sp>
      <p:graphicFrame>
        <p:nvGraphicFramePr>
          <p:cNvPr id="6" name="Table 4">
            <a:extLst>
              <a:ext uri="{FF2B5EF4-FFF2-40B4-BE49-F238E27FC236}">
                <a16:creationId xmlns:a16="http://schemas.microsoft.com/office/drawing/2014/main" id="{0D6FB95E-6987-A57C-3663-3FD6F6FAC24E}"/>
              </a:ext>
            </a:extLst>
          </p:cNvPr>
          <p:cNvGraphicFramePr>
            <a:graphicFrameLocks noGrp="1"/>
          </p:cNvGraphicFramePr>
          <p:nvPr>
            <p:ph idx="1"/>
            <p:extLst>
              <p:ext uri="{D42A27DB-BD31-4B8C-83A1-F6EECF244321}">
                <p14:modId xmlns:p14="http://schemas.microsoft.com/office/powerpoint/2010/main" val="2175605210"/>
              </p:ext>
            </p:extLst>
          </p:nvPr>
        </p:nvGraphicFramePr>
        <p:xfrm>
          <a:off x="6869113" y="1143000"/>
          <a:ext cx="4190999" cy="4574656"/>
        </p:xfrm>
        <a:graphic>
          <a:graphicData uri="http://schemas.openxmlformats.org/drawingml/2006/table">
            <a:tbl>
              <a:tblPr firstRow="1" bandRow="1"/>
              <a:tblGrid>
                <a:gridCol w="4190999">
                  <a:extLst>
                    <a:ext uri="{9D8B030D-6E8A-4147-A177-3AD203B41FA5}">
                      <a16:colId xmlns:a16="http://schemas.microsoft.com/office/drawing/2014/main" val="1563570424"/>
                    </a:ext>
                  </a:extLst>
                </a:gridCol>
              </a:tblGrid>
              <a:tr h="78279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a:latin typeface="+mj-lt"/>
                        </a:rPr>
                        <a:t>Group Members</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979008">
                <a:tc>
                  <a:txBody>
                    <a:bodyPr/>
                    <a:lstStyle/>
                    <a:p>
                      <a:pPr algn="r"/>
                      <a:r>
                        <a:rPr lang="en-US" sz="2400" b="0" kern="1200">
                          <a:solidFill>
                            <a:schemeClr val="tx1"/>
                          </a:solidFill>
                          <a:latin typeface="+mj-lt"/>
                          <a:ea typeface="+mn-ea"/>
                          <a:cs typeface="+mn-cs"/>
                        </a:rPr>
                        <a:t>Prabhnoor Saini – 100946515</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998987">
                <a:tc>
                  <a:txBody>
                    <a:bodyPr/>
                    <a:lstStyle/>
                    <a:p>
                      <a:pPr algn="r"/>
                      <a:r>
                        <a:rPr lang="en-US" sz="2400" b="0" kern="1200" err="1">
                          <a:solidFill>
                            <a:schemeClr val="tx1"/>
                          </a:solidFill>
                          <a:latin typeface="+mj-lt"/>
                          <a:ea typeface="+mn-ea"/>
                          <a:cs typeface="+mn-cs"/>
                        </a:rPr>
                        <a:t>Saayjon</a:t>
                      </a:r>
                      <a:r>
                        <a:rPr lang="en-US" sz="2400" b="0" kern="1200">
                          <a:solidFill>
                            <a:schemeClr val="tx1"/>
                          </a:solidFill>
                          <a:latin typeface="+mj-lt"/>
                          <a:ea typeface="+mn-ea"/>
                          <a:cs typeface="+mn-cs"/>
                        </a:rPr>
                        <a:t> Ranjan- </a:t>
                      </a:r>
                    </a:p>
                    <a:p>
                      <a:pPr lvl="0" algn="r">
                        <a:buNone/>
                      </a:pPr>
                      <a:r>
                        <a:rPr lang="en-US" sz="2400" b="0" kern="1200">
                          <a:solidFill>
                            <a:schemeClr val="tx1"/>
                          </a:solidFill>
                          <a:latin typeface="+mj-lt"/>
                          <a:ea typeface="+mn-ea"/>
                          <a:cs typeface="+mn-cs"/>
                        </a:rPr>
                        <a:t>100932779</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95902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kern="1200">
                          <a:solidFill>
                            <a:schemeClr val="tx1"/>
                          </a:solidFill>
                          <a:latin typeface="+mj-lt"/>
                          <a:ea typeface="+mn-ea"/>
                          <a:cs typeface="+mn-cs"/>
                        </a:rPr>
                        <a:t>Richard Edom</a:t>
                      </a:r>
                    </a:p>
                    <a:p>
                      <a:pPr marL="0" marR="0" lvl="0" indent="0" algn="r">
                        <a:lnSpc>
                          <a:spcPct val="100000"/>
                        </a:lnSpc>
                        <a:spcBef>
                          <a:spcPts val="0"/>
                        </a:spcBef>
                        <a:spcAft>
                          <a:spcPts val="0"/>
                        </a:spcAft>
                        <a:buClrTx/>
                        <a:buSzTx/>
                        <a:buFontTx/>
                        <a:buNone/>
                      </a:pPr>
                      <a:r>
                        <a:rPr lang="en-US" sz="2400" b="0" kern="1200">
                          <a:solidFill>
                            <a:schemeClr val="tx1"/>
                          </a:solidFill>
                          <a:latin typeface="+mj-lt"/>
                          <a:ea typeface="+mn-ea"/>
                          <a:cs typeface="+mn-cs"/>
                        </a:rPr>
                        <a:t>100927810</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854835">
                <a:tc>
                  <a:txBody>
                    <a:bodyPr/>
                    <a:lstStyle/>
                    <a:p>
                      <a:pPr marL="0" marR="0" lvl="0" indent="0" algn="r" rtl="0" eaLnBrk="1" fontAlgn="auto" latinLnBrk="0" hangingPunct="1">
                        <a:lnSpc>
                          <a:spcPct val="100000"/>
                        </a:lnSpc>
                        <a:spcBef>
                          <a:spcPts val="0"/>
                        </a:spcBef>
                        <a:spcAft>
                          <a:spcPts val="0"/>
                        </a:spcAft>
                        <a:buClrTx/>
                        <a:buSzTx/>
                        <a:buFontTx/>
                        <a:buNone/>
                      </a:pPr>
                      <a:r>
                        <a:rPr lang="en-US" sz="2400" b="0" kern="1200">
                          <a:solidFill>
                            <a:schemeClr val="tx1"/>
                          </a:solidFill>
                          <a:latin typeface="+mj-lt"/>
                          <a:ea typeface="+mn-ea"/>
                          <a:cs typeface="+mn-cs"/>
                        </a:rPr>
                        <a:t>Ebubechukwu </a:t>
                      </a:r>
                      <a:r>
                        <a:rPr lang="en-US" sz="2400" b="0" kern="1200" err="1">
                          <a:solidFill>
                            <a:schemeClr val="tx1"/>
                          </a:solidFill>
                          <a:latin typeface="+mj-lt"/>
                          <a:ea typeface="+mn-ea"/>
                          <a:cs typeface="+mn-cs"/>
                        </a:rPr>
                        <a:t>Agwagah</a:t>
                      </a:r>
                      <a:r>
                        <a:rPr lang="en-US" sz="2400" b="0" kern="1200">
                          <a:solidFill>
                            <a:schemeClr val="tx1"/>
                          </a:solidFill>
                          <a:latin typeface="+mj-lt"/>
                          <a:ea typeface="+mn-ea"/>
                          <a:cs typeface="+mn-cs"/>
                        </a:rPr>
                        <a:t> - 100937022</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spTree>
    <p:extLst>
      <p:ext uri="{BB962C8B-B14F-4D97-AF65-F5344CB8AC3E}">
        <p14:creationId xmlns:p14="http://schemas.microsoft.com/office/powerpoint/2010/main" val="586478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EE45-3924-5A20-4FDE-7EA6BBEBD06F}"/>
              </a:ext>
            </a:extLst>
          </p:cNvPr>
          <p:cNvSpPr>
            <a:spLocks noGrp="1"/>
          </p:cNvSpPr>
          <p:nvPr>
            <p:ph type="title"/>
          </p:nvPr>
        </p:nvSpPr>
        <p:spPr>
          <a:xfrm>
            <a:off x="914400" y="914400"/>
            <a:ext cx="5641848" cy="1406013"/>
          </a:xfrm>
        </p:spPr>
        <p:txBody>
          <a:bodyPr/>
          <a:lstStyle/>
          <a:p>
            <a:r>
              <a:rPr lang="en-US"/>
              <a:t>Project Purpose</a:t>
            </a:r>
          </a:p>
        </p:txBody>
      </p:sp>
      <p:sp>
        <p:nvSpPr>
          <p:cNvPr id="5" name="TextBox 4">
            <a:extLst>
              <a:ext uri="{FF2B5EF4-FFF2-40B4-BE49-F238E27FC236}">
                <a16:creationId xmlns:a16="http://schemas.microsoft.com/office/drawing/2014/main" id="{EDB6BB10-F389-BB8E-D88A-297BF81FA676}"/>
              </a:ext>
            </a:extLst>
          </p:cNvPr>
          <p:cNvSpPr txBox="1"/>
          <p:nvPr/>
        </p:nvSpPr>
        <p:spPr>
          <a:xfrm>
            <a:off x="1907458" y="2782529"/>
            <a:ext cx="7472516" cy="1323439"/>
          </a:xfrm>
          <a:prstGeom prst="rect">
            <a:avLst/>
          </a:prstGeom>
          <a:noFill/>
        </p:spPr>
        <p:txBody>
          <a:bodyPr wrap="square" rtlCol="0">
            <a:spAutoFit/>
          </a:bodyPr>
          <a:lstStyle/>
          <a:p>
            <a:r>
              <a:rPr lang="en-US" sz="2000">
                <a:solidFill>
                  <a:srgbClr val="000000"/>
                </a:solidFill>
              </a:rPr>
              <a:t>The goal of our team is to create an Art gallery system which is visually appealing and as well as properly working. Our website helps viewers explore various popular artists and their artworks. Moreover, new artists or art enthusiasts can upload their art and explore each other’s work.</a:t>
            </a:r>
            <a:endParaRPr lang="en-IN" sz="2000">
              <a:solidFill>
                <a:srgbClr val="000000"/>
              </a:solidFill>
            </a:endParaRPr>
          </a:p>
        </p:txBody>
      </p:sp>
    </p:spTree>
    <p:extLst>
      <p:ext uri="{BB962C8B-B14F-4D97-AF65-F5344CB8AC3E}">
        <p14:creationId xmlns:p14="http://schemas.microsoft.com/office/powerpoint/2010/main" val="2222324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EE45-3924-5A20-4FDE-7EA6BBEBD06F}"/>
              </a:ext>
            </a:extLst>
          </p:cNvPr>
          <p:cNvSpPr>
            <a:spLocks noGrp="1"/>
          </p:cNvSpPr>
          <p:nvPr>
            <p:ph type="title"/>
          </p:nvPr>
        </p:nvSpPr>
        <p:spPr>
          <a:xfrm>
            <a:off x="474133" y="310444"/>
            <a:ext cx="5641848" cy="1406013"/>
          </a:xfrm>
        </p:spPr>
        <p:txBody>
          <a:bodyPr/>
          <a:lstStyle/>
          <a:p>
            <a:r>
              <a:rPr lang="en-US"/>
              <a:t>Resources used</a:t>
            </a:r>
          </a:p>
        </p:txBody>
      </p:sp>
      <p:pic>
        <p:nvPicPr>
          <p:cNvPr id="3" name="Picture 2" descr="A logo with a cat&#10;&#10;Description automatically generated">
            <a:extLst>
              <a:ext uri="{FF2B5EF4-FFF2-40B4-BE49-F238E27FC236}">
                <a16:creationId xmlns:a16="http://schemas.microsoft.com/office/drawing/2014/main" id="{D4F64DB3-9D7E-7CB9-7596-40875FE8F129}"/>
              </a:ext>
            </a:extLst>
          </p:cNvPr>
          <p:cNvPicPr>
            <a:picLocks noChangeAspect="1"/>
          </p:cNvPicPr>
          <p:nvPr/>
        </p:nvPicPr>
        <p:blipFill>
          <a:blip r:embed="rId3"/>
          <a:stretch>
            <a:fillRect/>
          </a:stretch>
        </p:blipFill>
        <p:spPr>
          <a:xfrm>
            <a:off x="472722" y="1694392"/>
            <a:ext cx="2825046" cy="2120194"/>
          </a:xfrm>
          <a:prstGeom prst="rect">
            <a:avLst/>
          </a:prstGeom>
        </p:spPr>
      </p:pic>
      <p:pic>
        <p:nvPicPr>
          <p:cNvPr id="4" name="Picture 3" descr="A black background with white text&#10;&#10;Description automatically generated">
            <a:extLst>
              <a:ext uri="{FF2B5EF4-FFF2-40B4-BE49-F238E27FC236}">
                <a16:creationId xmlns:a16="http://schemas.microsoft.com/office/drawing/2014/main" id="{D601A329-0F6D-3929-6F50-386DA8B3DCEA}"/>
              </a:ext>
            </a:extLst>
          </p:cNvPr>
          <p:cNvPicPr>
            <a:picLocks noChangeAspect="1"/>
          </p:cNvPicPr>
          <p:nvPr/>
        </p:nvPicPr>
        <p:blipFill>
          <a:blip r:embed="rId4"/>
          <a:stretch>
            <a:fillRect/>
          </a:stretch>
        </p:blipFill>
        <p:spPr>
          <a:xfrm>
            <a:off x="470253" y="4781197"/>
            <a:ext cx="4664427" cy="1009650"/>
          </a:xfrm>
          <a:prstGeom prst="rect">
            <a:avLst/>
          </a:prstGeom>
        </p:spPr>
      </p:pic>
      <p:pic>
        <p:nvPicPr>
          <p:cNvPr id="6" name="Picture 5" descr="A white text on a gray background&#10;&#10;Description automatically generated">
            <a:extLst>
              <a:ext uri="{FF2B5EF4-FFF2-40B4-BE49-F238E27FC236}">
                <a16:creationId xmlns:a16="http://schemas.microsoft.com/office/drawing/2014/main" id="{B817A1E7-8819-370E-CC05-C9882028C3FC}"/>
              </a:ext>
            </a:extLst>
          </p:cNvPr>
          <p:cNvPicPr>
            <a:picLocks noChangeAspect="1"/>
          </p:cNvPicPr>
          <p:nvPr/>
        </p:nvPicPr>
        <p:blipFill>
          <a:blip r:embed="rId5"/>
          <a:stretch>
            <a:fillRect/>
          </a:stretch>
        </p:blipFill>
        <p:spPr>
          <a:xfrm>
            <a:off x="5137855" y="4781550"/>
            <a:ext cx="5635979" cy="1008945"/>
          </a:xfrm>
          <a:prstGeom prst="rect">
            <a:avLst/>
          </a:prstGeom>
        </p:spPr>
      </p:pic>
      <p:pic>
        <p:nvPicPr>
          <p:cNvPr id="7" name="Picture 6" descr="A dolphin and text on a white background&#10;&#10;Description automatically generated">
            <a:extLst>
              <a:ext uri="{FF2B5EF4-FFF2-40B4-BE49-F238E27FC236}">
                <a16:creationId xmlns:a16="http://schemas.microsoft.com/office/drawing/2014/main" id="{EF690FDE-B5A5-75B3-0CB7-1BD94B024D57}"/>
              </a:ext>
            </a:extLst>
          </p:cNvPr>
          <p:cNvPicPr>
            <a:picLocks noChangeAspect="1"/>
          </p:cNvPicPr>
          <p:nvPr/>
        </p:nvPicPr>
        <p:blipFill>
          <a:blip r:embed="rId6"/>
          <a:stretch>
            <a:fillRect/>
          </a:stretch>
        </p:blipFill>
        <p:spPr>
          <a:xfrm>
            <a:off x="4370565" y="1682045"/>
            <a:ext cx="3580693" cy="2127955"/>
          </a:xfrm>
          <a:prstGeom prst="rect">
            <a:avLst/>
          </a:prstGeom>
        </p:spPr>
      </p:pic>
      <p:sp>
        <p:nvSpPr>
          <p:cNvPr id="8" name="TextBox 7">
            <a:extLst>
              <a:ext uri="{FF2B5EF4-FFF2-40B4-BE49-F238E27FC236}">
                <a16:creationId xmlns:a16="http://schemas.microsoft.com/office/drawing/2014/main" id="{710684DC-2C1F-B6B9-3333-3FDB82EF4508}"/>
              </a:ext>
            </a:extLst>
          </p:cNvPr>
          <p:cNvSpPr txBox="1"/>
          <p:nvPr/>
        </p:nvSpPr>
        <p:spPr>
          <a:xfrm>
            <a:off x="503258" y="3812483"/>
            <a:ext cx="28177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For Version control and ease of access</a:t>
            </a:r>
          </a:p>
        </p:txBody>
      </p:sp>
      <p:sp>
        <p:nvSpPr>
          <p:cNvPr id="9" name="TextBox 8">
            <a:extLst>
              <a:ext uri="{FF2B5EF4-FFF2-40B4-BE49-F238E27FC236}">
                <a16:creationId xmlns:a16="http://schemas.microsoft.com/office/drawing/2014/main" id="{DCD6D2B9-44A8-366A-7DB8-669F68062519}"/>
              </a:ext>
            </a:extLst>
          </p:cNvPr>
          <p:cNvSpPr txBox="1"/>
          <p:nvPr/>
        </p:nvSpPr>
        <p:spPr>
          <a:xfrm>
            <a:off x="463295" y="5803391"/>
            <a:ext cx="102656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IDE's </a:t>
            </a:r>
          </a:p>
        </p:txBody>
      </p:sp>
      <p:sp>
        <p:nvSpPr>
          <p:cNvPr id="10" name="TextBox 9">
            <a:extLst>
              <a:ext uri="{FF2B5EF4-FFF2-40B4-BE49-F238E27FC236}">
                <a16:creationId xmlns:a16="http://schemas.microsoft.com/office/drawing/2014/main" id="{D38F8E9E-78D8-BCB4-53D4-01F05FDC2FFF}"/>
              </a:ext>
            </a:extLst>
          </p:cNvPr>
          <p:cNvSpPr txBox="1"/>
          <p:nvPr/>
        </p:nvSpPr>
        <p:spPr>
          <a:xfrm>
            <a:off x="4371509" y="3818805"/>
            <a:ext cx="33406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Database for entered data</a:t>
            </a:r>
          </a:p>
          <a:p>
            <a:endParaRPr lang="en-US"/>
          </a:p>
        </p:txBody>
      </p:sp>
      <p:pic>
        <p:nvPicPr>
          <p:cNvPr id="13" name="Picture 12" descr="A group of logos with letters and numbers&#10;&#10;Description automatically generated">
            <a:extLst>
              <a:ext uri="{FF2B5EF4-FFF2-40B4-BE49-F238E27FC236}">
                <a16:creationId xmlns:a16="http://schemas.microsoft.com/office/drawing/2014/main" id="{19B457DF-1D36-49D0-53C1-840DACC47628}"/>
              </a:ext>
            </a:extLst>
          </p:cNvPr>
          <p:cNvPicPr>
            <a:picLocks noChangeAspect="1"/>
          </p:cNvPicPr>
          <p:nvPr/>
        </p:nvPicPr>
        <p:blipFill>
          <a:blip r:embed="rId7"/>
          <a:stretch>
            <a:fillRect/>
          </a:stretch>
        </p:blipFill>
        <p:spPr>
          <a:xfrm>
            <a:off x="8881080" y="1698978"/>
            <a:ext cx="2625574" cy="1315157"/>
          </a:xfrm>
          <a:prstGeom prst="rect">
            <a:avLst/>
          </a:prstGeom>
        </p:spPr>
      </p:pic>
      <p:pic>
        <p:nvPicPr>
          <p:cNvPr id="5" name="Picture 4" descr="A logo of a server&#10;&#10;Description automatically generated">
            <a:extLst>
              <a:ext uri="{FF2B5EF4-FFF2-40B4-BE49-F238E27FC236}">
                <a16:creationId xmlns:a16="http://schemas.microsoft.com/office/drawing/2014/main" id="{F873FE6D-67C9-2A9D-90C9-2ACE621ADDD4}"/>
              </a:ext>
            </a:extLst>
          </p:cNvPr>
          <p:cNvPicPr>
            <a:picLocks noChangeAspect="1"/>
          </p:cNvPicPr>
          <p:nvPr/>
        </p:nvPicPr>
        <p:blipFill>
          <a:blip r:embed="rId8"/>
          <a:stretch>
            <a:fillRect/>
          </a:stretch>
        </p:blipFill>
        <p:spPr>
          <a:xfrm>
            <a:off x="8882592" y="3008842"/>
            <a:ext cx="2628196" cy="834673"/>
          </a:xfrm>
          <a:prstGeom prst="rect">
            <a:avLst/>
          </a:prstGeom>
        </p:spPr>
      </p:pic>
      <p:sp>
        <p:nvSpPr>
          <p:cNvPr id="11" name="TextBox 10">
            <a:extLst>
              <a:ext uri="{FF2B5EF4-FFF2-40B4-BE49-F238E27FC236}">
                <a16:creationId xmlns:a16="http://schemas.microsoft.com/office/drawing/2014/main" id="{9B095A8F-91DA-36FD-51FE-9CAD9D925A27}"/>
              </a:ext>
            </a:extLst>
          </p:cNvPr>
          <p:cNvSpPr txBox="1"/>
          <p:nvPr/>
        </p:nvSpPr>
        <p:spPr>
          <a:xfrm>
            <a:off x="8851392" y="3889247"/>
            <a:ext cx="27310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Programming languages</a:t>
            </a:r>
          </a:p>
        </p:txBody>
      </p:sp>
      <p:pic>
        <p:nvPicPr>
          <p:cNvPr id="12" name="Picture 11" descr="A blue and black logo&#10;&#10;Description automatically generated">
            <a:extLst>
              <a:ext uri="{FF2B5EF4-FFF2-40B4-BE49-F238E27FC236}">
                <a16:creationId xmlns:a16="http://schemas.microsoft.com/office/drawing/2014/main" id="{FAB1E334-ABBF-980E-A968-7F74BFE5E654}"/>
              </a:ext>
            </a:extLst>
          </p:cNvPr>
          <p:cNvPicPr>
            <a:picLocks noChangeAspect="1"/>
          </p:cNvPicPr>
          <p:nvPr/>
        </p:nvPicPr>
        <p:blipFill>
          <a:blip r:embed="rId9"/>
          <a:srcRect l="4808" t="23018" r="11418" b="10000"/>
          <a:stretch/>
        </p:blipFill>
        <p:spPr>
          <a:xfrm>
            <a:off x="9560178" y="2651827"/>
            <a:ext cx="1203727" cy="462613"/>
          </a:xfrm>
          <a:prstGeom prst="rect">
            <a:avLst/>
          </a:prstGeom>
        </p:spPr>
      </p:pic>
      <p:pic>
        <p:nvPicPr>
          <p:cNvPr id="14" name="Picture 13" descr="A pink and white logo&#10;&#10;Description automatically generated">
            <a:extLst>
              <a:ext uri="{FF2B5EF4-FFF2-40B4-BE49-F238E27FC236}">
                <a16:creationId xmlns:a16="http://schemas.microsoft.com/office/drawing/2014/main" id="{B7EE8FAF-50E9-AC7E-A2CE-D281234D915C}"/>
              </a:ext>
            </a:extLst>
          </p:cNvPr>
          <p:cNvPicPr>
            <a:picLocks noChangeAspect="1"/>
          </p:cNvPicPr>
          <p:nvPr/>
        </p:nvPicPr>
        <p:blipFill>
          <a:blip r:embed="rId10"/>
          <a:stretch>
            <a:fillRect/>
          </a:stretch>
        </p:blipFill>
        <p:spPr>
          <a:xfrm>
            <a:off x="4371975" y="1704976"/>
            <a:ext cx="1782537" cy="732065"/>
          </a:xfrm>
          <a:prstGeom prst="rect">
            <a:avLst/>
          </a:prstGeom>
        </p:spPr>
      </p:pic>
    </p:spTree>
    <p:extLst>
      <p:ext uri="{BB962C8B-B14F-4D97-AF65-F5344CB8AC3E}">
        <p14:creationId xmlns:p14="http://schemas.microsoft.com/office/powerpoint/2010/main" val="3099280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4000492" y="162838"/>
            <a:ext cx="5449824" cy="1032387"/>
          </a:xfrm>
        </p:spPr>
        <p:txBody>
          <a:bodyPr anchor="b"/>
          <a:lstStyle/>
          <a:p>
            <a:r>
              <a:rPr lang="en-US"/>
              <a:t>Development</a:t>
            </a:r>
          </a:p>
        </p:txBody>
      </p:sp>
      <p:sp>
        <p:nvSpPr>
          <p:cNvPr id="2" name="TextBox 1">
            <a:extLst>
              <a:ext uri="{FF2B5EF4-FFF2-40B4-BE49-F238E27FC236}">
                <a16:creationId xmlns:a16="http://schemas.microsoft.com/office/drawing/2014/main" id="{AF3F0DD9-2FBD-3EF4-F85E-00F3564424DE}"/>
              </a:ext>
            </a:extLst>
          </p:cNvPr>
          <p:cNvSpPr txBox="1"/>
          <p:nvPr/>
        </p:nvSpPr>
        <p:spPr>
          <a:xfrm>
            <a:off x="924414" y="1428270"/>
            <a:ext cx="10915017" cy="5786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0000"/>
                </a:solidFill>
                <a:ea typeface="+mn-lt"/>
                <a:cs typeface="+mn-lt"/>
              </a:rPr>
              <a:t>Planning and Design:</a:t>
            </a:r>
            <a:endParaRPr lang="en-US" sz="2400">
              <a:solidFill>
                <a:srgbClr val="000000"/>
              </a:solidFill>
            </a:endParaRPr>
          </a:p>
          <a:p>
            <a:pPr marL="285750" indent="-285750">
              <a:buFont typeface="Arial"/>
              <a:buChar char="•"/>
            </a:pPr>
            <a:r>
              <a:rPr lang="en-US" sz="2000">
                <a:solidFill>
                  <a:srgbClr val="000000"/>
                </a:solidFill>
                <a:ea typeface="+mn-lt"/>
                <a:cs typeface="+mn-lt"/>
              </a:rPr>
              <a:t>We began by conceptualizing the platform’s core features: uploading, exploring, and managing artworks. The design was tailored for simplicity and user-friendliness, using wireframes and a gray theme to evoke creativity and elegance.</a:t>
            </a:r>
            <a:endParaRPr lang="en-US" sz="2000">
              <a:solidFill>
                <a:srgbClr val="000000"/>
              </a:solidFill>
            </a:endParaRPr>
          </a:p>
          <a:p>
            <a:endParaRPr lang="en-US" sz="2000">
              <a:solidFill>
                <a:srgbClr val="000000"/>
              </a:solidFill>
              <a:ea typeface="+mn-lt"/>
              <a:cs typeface="+mn-lt"/>
            </a:endParaRPr>
          </a:p>
          <a:p>
            <a:r>
              <a:rPr lang="en-US" sz="2400" b="1">
                <a:solidFill>
                  <a:srgbClr val="000000"/>
                </a:solidFill>
                <a:ea typeface="+mn-lt"/>
                <a:cs typeface="+mn-lt"/>
              </a:rPr>
              <a:t>Database Setup:</a:t>
            </a:r>
            <a:endParaRPr lang="en-US" sz="2400">
              <a:ea typeface="+mn-lt"/>
              <a:cs typeface="+mn-lt"/>
            </a:endParaRPr>
          </a:p>
          <a:p>
            <a:pPr marL="285750" indent="-285750">
              <a:buFont typeface="Arial"/>
              <a:buChar char="•"/>
            </a:pPr>
            <a:r>
              <a:rPr lang="en-US" sz="2000">
                <a:solidFill>
                  <a:srgbClr val="000000"/>
                </a:solidFill>
                <a:ea typeface="+mn-lt"/>
                <a:cs typeface="+mn-lt"/>
              </a:rPr>
              <a:t>We structured the MySQL database to store essential details such as artist's first and last names, and uploaded images as file paths. Proper indexing and constraints were implemented to maintain data integrity and optimize performance.</a:t>
            </a:r>
            <a:endParaRPr lang="en-US" sz="2000">
              <a:ea typeface="+mn-lt"/>
              <a:cs typeface="+mn-lt"/>
            </a:endParaRPr>
          </a:p>
          <a:p>
            <a:pPr algn="l"/>
            <a:endParaRPr lang="en-US" sz="2000">
              <a:solidFill>
                <a:srgbClr val="000000"/>
              </a:solidFill>
            </a:endParaRPr>
          </a:p>
          <a:p>
            <a:r>
              <a:rPr lang="en-US" sz="2400" b="1">
                <a:solidFill>
                  <a:srgbClr val="000000"/>
                </a:solidFill>
                <a:ea typeface="+mn-lt"/>
                <a:cs typeface="+mn-lt"/>
              </a:rPr>
              <a:t>Frontend Development:</a:t>
            </a:r>
            <a:endParaRPr lang="en-US" sz="2400" b="1">
              <a:solidFill>
                <a:srgbClr val="000000"/>
              </a:solidFill>
            </a:endParaRPr>
          </a:p>
          <a:p>
            <a:pPr marL="285750" indent="-285750">
              <a:buFont typeface="Arial"/>
              <a:buChar char="•"/>
            </a:pPr>
            <a:r>
              <a:rPr lang="en-US" sz="2000">
                <a:solidFill>
                  <a:srgbClr val="000000"/>
                </a:solidFill>
                <a:ea typeface="+mn-lt"/>
                <a:cs typeface="+mn-lt"/>
              </a:rPr>
              <a:t>Using HTML and CSS, we built the visual elements of the platform. CSS Grid and Flexbox were extensively utilized to create a responsive and uniform layout for showcasing artworks.</a:t>
            </a:r>
            <a:endParaRPr lang="en-US" sz="2000">
              <a:solidFill>
                <a:srgbClr val="000000"/>
              </a:solidFill>
            </a:endParaRPr>
          </a:p>
          <a:p>
            <a:pPr marL="285750" indent="-285750">
              <a:buFont typeface="Arial"/>
              <a:buChar char="•"/>
            </a:pPr>
            <a:r>
              <a:rPr lang="en-US" sz="2000">
                <a:solidFill>
                  <a:srgbClr val="000000"/>
                </a:solidFill>
                <a:ea typeface="+mn-lt"/>
                <a:cs typeface="+mn-lt"/>
              </a:rPr>
              <a:t>Dynamic JavaScript elements, such as interactive forms and navigation bar effects, were integrated to enhance user experience.</a:t>
            </a:r>
            <a:endParaRPr lang="en-US" sz="2000"/>
          </a:p>
          <a:p>
            <a:pPr>
              <a:buFont typeface="Arial"/>
            </a:pPr>
            <a:endParaRPr lang="en-US" sz="2000">
              <a:solidFill>
                <a:srgbClr val="000000"/>
              </a:solidFill>
            </a:endParaRPr>
          </a:p>
          <a:p>
            <a:pPr>
              <a:buFont typeface="Arial"/>
            </a:pPr>
            <a:endParaRPr lang="en-US" sz="2000">
              <a:solidFill>
                <a:srgbClr val="000000"/>
              </a:solidFill>
            </a:endParaRPr>
          </a:p>
          <a:p>
            <a:endParaRPr lang="en-US">
              <a:solidFill>
                <a:srgbClr val="000000"/>
              </a:solidFill>
            </a:endParaRPr>
          </a:p>
        </p:txBody>
      </p:sp>
    </p:spTree>
    <p:extLst>
      <p:ext uri="{BB962C8B-B14F-4D97-AF65-F5344CB8AC3E}">
        <p14:creationId xmlns:p14="http://schemas.microsoft.com/office/powerpoint/2010/main" val="520000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F893B-529A-7DCA-371F-F80CFCD8C78B}"/>
              </a:ext>
            </a:extLst>
          </p:cNvPr>
          <p:cNvSpPr txBox="1"/>
          <p:nvPr/>
        </p:nvSpPr>
        <p:spPr>
          <a:xfrm>
            <a:off x="1022066" y="658043"/>
            <a:ext cx="10206667" cy="52014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0000"/>
                </a:solidFill>
                <a:ea typeface="+mn-lt"/>
                <a:cs typeface="+mn-lt"/>
              </a:rPr>
              <a:t>Backend Development:</a:t>
            </a:r>
            <a:endParaRPr lang="en-US" sz="2400">
              <a:solidFill>
                <a:srgbClr val="000000"/>
              </a:solidFill>
            </a:endParaRPr>
          </a:p>
          <a:p>
            <a:pPr marL="742950" lvl="1" indent="-285750">
              <a:buFont typeface="Arial"/>
              <a:buChar char="•"/>
            </a:pPr>
            <a:r>
              <a:rPr lang="en-US" sz="2000">
                <a:solidFill>
                  <a:srgbClr val="000000"/>
                </a:solidFill>
                <a:ea typeface="+mn-lt"/>
                <a:cs typeface="+mn-lt"/>
              </a:rPr>
              <a:t>The backend was developed in PHP to handle form submissions, file uploads, and database interactions. Security measures, like prepared statements, were implemented to prevent SQL injection and ensure safe file handling.</a:t>
            </a:r>
            <a:endParaRPr lang="en-US" sz="2000">
              <a:solidFill>
                <a:srgbClr val="000000"/>
              </a:solidFill>
            </a:endParaRPr>
          </a:p>
          <a:p>
            <a:pPr lvl="1"/>
            <a:endParaRPr lang="en-US" sz="2000">
              <a:solidFill>
                <a:srgbClr val="000000"/>
              </a:solidFill>
              <a:ea typeface="+mn-lt"/>
              <a:cs typeface="+mn-lt"/>
            </a:endParaRPr>
          </a:p>
          <a:p>
            <a:r>
              <a:rPr lang="en-US" sz="2400" b="1">
                <a:solidFill>
                  <a:srgbClr val="000000"/>
                </a:solidFill>
                <a:ea typeface="+mn-lt"/>
                <a:cs typeface="+mn-lt"/>
              </a:rPr>
              <a:t>Testing and Debugging:</a:t>
            </a:r>
            <a:endParaRPr lang="en-US" sz="2400">
              <a:solidFill>
                <a:srgbClr val="000000"/>
              </a:solidFill>
            </a:endParaRPr>
          </a:p>
          <a:p>
            <a:pPr marL="742950" lvl="1" indent="-285750">
              <a:buFont typeface="Arial"/>
              <a:buChar char="•"/>
            </a:pPr>
            <a:r>
              <a:rPr lang="en-US" sz="2000">
                <a:solidFill>
                  <a:srgbClr val="000000"/>
                </a:solidFill>
                <a:ea typeface="+mn-lt"/>
                <a:cs typeface="+mn-lt"/>
              </a:rPr>
              <a:t>Regular testing was performed at each stage to identify and resolve bugs, especially with file uploads and database queries. Tools like PHP error logs were instrumental in troubleshooting.</a:t>
            </a:r>
            <a:endParaRPr lang="en-US" sz="2000">
              <a:solidFill>
                <a:srgbClr val="000000"/>
              </a:solidFill>
            </a:endParaRPr>
          </a:p>
          <a:p>
            <a:pPr lvl="1"/>
            <a:endParaRPr lang="en-US" sz="2000">
              <a:solidFill>
                <a:srgbClr val="000000"/>
              </a:solidFill>
              <a:ea typeface="+mn-lt"/>
              <a:cs typeface="+mn-lt"/>
            </a:endParaRPr>
          </a:p>
          <a:p>
            <a:r>
              <a:rPr lang="en-US" sz="2400" b="1">
                <a:solidFill>
                  <a:srgbClr val="000000"/>
                </a:solidFill>
                <a:ea typeface="+mn-lt"/>
                <a:cs typeface="+mn-lt"/>
              </a:rPr>
              <a:t>Final Integration:</a:t>
            </a:r>
            <a:endParaRPr lang="en-US" sz="2400">
              <a:solidFill>
                <a:srgbClr val="000000"/>
              </a:solidFill>
            </a:endParaRPr>
          </a:p>
          <a:p>
            <a:pPr marL="742950" lvl="1" indent="-285750">
              <a:buFont typeface="Arial"/>
              <a:buChar char="•"/>
            </a:pPr>
            <a:r>
              <a:rPr lang="en-US" sz="2000">
                <a:solidFill>
                  <a:srgbClr val="000000"/>
                </a:solidFill>
                <a:ea typeface="+mn-lt"/>
                <a:cs typeface="+mn-lt"/>
              </a:rPr>
              <a:t>After completing individual modules, we integrated the components, ensuring smooth interaction between the frontend and backend. This involved syncing data flow, testing responsiveness, and refining the overall user interface.</a:t>
            </a:r>
            <a:endParaRPr lang="en-US" sz="2000">
              <a:solidFill>
                <a:srgbClr val="000000"/>
              </a:solidFill>
            </a:endParaRPr>
          </a:p>
          <a:p>
            <a:pPr marL="742950" lvl="1" indent="-285750">
              <a:buFont typeface="Arial"/>
              <a:buChar char="•"/>
            </a:pPr>
            <a:r>
              <a:rPr lang="en-US" sz="2000">
                <a:solidFill>
                  <a:srgbClr val="000000"/>
                </a:solidFill>
                <a:ea typeface="+mn-lt"/>
                <a:cs typeface="+mn-lt"/>
              </a:rPr>
              <a:t>Finally, the project was completed, optimizing image assets and ensuring the server environment could handle database operations and file storage.</a:t>
            </a:r>
            <a:endParaRPr lang="en-US" sz="2000">
              <a:solidFill>
                <a:srgbClr val="000000"/>
              </a:solidFill>
            </a:endParaRPr>
          </a:p>
          <a:p>
            <a:pPr algn="l"/>
            <a:endParaRPr lang="en-US" sz="2000">
              <a:solidFill>
                <a:srgbClr val="000000"/>
              </a:solidFill>
            </a:endParaRPr>
          </a:p>
        </p:txBody>
      </p:sp>
    </p:spTree>
    <p:extLst>
      <p:ext uri="{BB962C8B-B14F-4D97-AF65-F5344CB8AC3E}">
        <p14:creationId xmlns:p14="http://schemas.microsoft.com/office/powerpoint/2010/main" val="1966913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D4339-0548-563F-F076-01FB9150B0BA}"/>
              </a:ext>
            </a:extLst>
          </p:cNvPr>
          <p:cNvSpPr>
            <a:spLocks noGrp="1"/>
          </p:cNvSpPr>
          <p:nvPr>
            <p:ph type="title"/>
          </p:nvPr>
        </p:nvSpPr>
        <p:spPr>
          <a:xfrm>
            <a:off x="3899770" y="475989"/>
            <a:ext cx="3846618" cy="914400"/>
          </a:xfrm>
        </p:spPr>
        <p:txBody>
          <a:bodyPr/>
          <a:lstStyle/>
          <a:p>
            <a:r>
              <a:rPr lang="en-US" sz="4800"/>
              <a:t>Home Page</a:t>
            </a:r>
          </a:p>
        </p:txBody>
      </p:sp>
      <p:pic>
        <p:nvPicPr>
          <p:cNvPr id="6" name="Picture 5" descr="A screenshot of a art gallery">
            <a:extLst>
              <a:ext uri="{FF2B5EF4-FFF2-40B4-BE49-F238E27FC236}">
                <a16:creationId xmlns:a16="http://schemas.microsoft.com/office/drawing/2014/main" id="{85CC66DA-7992-FFBE-76AD-E30183E6747B}"/>
              </a:ext>
            </a:extLst>
          </p:cNvPr>
          <p:cNvPicPr>
            <a:picLocks noChangeAspect="1"/>
          </p:cNvPicPr>
          <p:nvPr/>
        </p:nvPicPr>
        <p:blipFill>
          <a:blip r:embed="rId2"/>
          <a:stretch>
            <a:fillRect/>
          </a:stretch>
        </p:blipFill>
        <p:spPr>
          <a:xfrm>
            <a:off x="1744199" y="1713652"/>
            <a:ext cx="8149519" cy="4453113"/>
          </a:xfrm>
          <a:prstGeom prst="rect">
            <a:avLst/>
          </a:prstGeom>
        </p:spPr>
      </p:pic>
    </p:spTree>
    <p:extLst>
      <p:ext uri="{BB962C8B-B14F-4D97-AF65-F5344CB8AC3E}">
        <p14:creationId xmlns:p14="http://schemas.microsoft.com/office/powerpoint/2010/main" val="3732881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2A3D95EF-8A67-7F71-37EF-9EB02511B163}"/>
              </a:ext>
            </a:extLst>
          </p:cNvPr>
          <p:cNvSpPr>
            <a:spLocks noGrp="1"/>
          </p:cNvSpPr>
          <p:nvPr>
            <p:ph type="title"/>
          </p:nvPr>
        </p:nvSpPr>
        <p:spPr>
          <a:xfrm>
            <a:off x="914400" y="914400"/>
            <a:ext cx="10360152" cy="786581"/>
          </a:xfrm>
        </p:spPr>
        <p:txBody>
          <a:bodyPr anchor="b"/>
          <a:lstStyle/>
          <a:p>
            <a:r>
              <a:rPr lang="en-US"/>
              <a:t>Artist Page</a:t>
            </a:r>
          </a:p>
        </p:txBody>
      </p:sp>
      <p:pic>
        <p:nvPicPr>
          <p:cNvPr id="5" name="Picture 4">
            <a:extLst>
              <a:ext uri="{FF2B5EF4-FFF2-40B4-BE49-F238E27FC236}">
                <a16:creationId xmlns:a16="http://schemas.microsoft.com/office/drawing/2014/main" id="{AD0E3B46-8ED9-B851-29D1-08C2C8E6ED1D}"/>
              </a:ext>
            </a:extLst>
          </p:cNvPr>
          <p:cNvPicPr>
            <a:picLocks noChangeAspect="1"/>
          </p:cNvPicPr>
          <p:nvPr/>
        </p:nvPicPr>
        <p:blipFill>
          <a:blip r:embed="rId3"/>
          <a:stretch>
            <a:fillRect/>
          </a:stretch>
        </p:blipFill>
        <p:spPr>
          <a:xfrm>
            <a:off x="1574801" y="1946537"/>
            <a:ext cx="9477973" cy="4454809"/>
          </a:xfrm>
          <a:prstGeom prst="rect">
            <a:avLst/>
          </a:prstGeom>
        </p:spPr>
      </p:pic>
    </p:spTree>
    <p:extLst>
      <p:ext uri="{BB962C8B-B14F-4D97-AF65-F5344CB8AC3E}">
        <p14:creationId xmlns:p14="http://schemas.microsoft.com/office/powerpoint/2010/main" val="1096717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4A3BF-DF21-B922-2229-3A8A8188D1EA}"/>
              </a:ext>
            </a:extLst>
          </p:cNvPr>
          <p:cNvSpPr>
            <a:spLocks noGrp="1"/>
          </p:cNvSpPr>
          <p:nvPr>
            <p:ph type="title"/>
          </p:nvPr>
        </p:nvSpPr>
        <p:spPr>
          <a:xfrm>
            <a:off x="1386348" y="884904"/>
            <a:ext cx="8672052" cy="796413"/>
          </a:xfrm>
        </p:spPr>
        <p:txBody>
          <a:bodyPr/>
          <a:lstStyle/>
          <a:p>
            <a:r>
              <a:rPr lang="en-US"/>
              <a:t> Popular Artists</a:t>
            </a:r>
            <a:endParaRPr lang="en-IN"/>
          </a:p>
        </p:txBody>
      </p:sp>
      <p:pic>
        <p:nvPicPr>
          <p:cNvPr id="5" name="Picture 4">
            <a:extLst>
              <a:ext uri="{FF2B5EF4-FFF2-40B4-BE49-F238E27FC236}">
                <a16:creationId xmlns:a16="http://schemas.microsoft.com/office/drawing/2014/main" id="{1AF745B1-1174-5C3E-817A-E285F686B490}"/>
              </a:ext>
            </a:extLst>
          </p:cNvPr>
          <p:cNvPicPr>
            <a:picLocks noChangeAspect="1"/>
          </p:cNvPicPr>
          <p:nvPr/>
        </p:nvPicPr>
        <p:blipFill>
          <a:blip r:embed="rId2"/>
          <a:stretch>
            <a:fillRect/>
          </a:stretch>
        </p:blipFill>
        <p:spPr>
          <a:xfrm>
            <a:off x="2326071" y="1946099"/>
            <a:ext cx="6789707" cy="4216780"/>
          </a:xfrm>
          <a:prstGeom prst="rect">
            <a:avLst/>
          </a:prstGeom>
        </p:spPr>
      </p:pic>
    </p:spTree>
    <p:extLst>
      <p:ext uri="{BB962C8B-B14F-4D97-AF65-F5344CB8AC3E}">
        <p14:creationId xmlns:p14="http://schemas.microsoft.com/office/powerpoint/2010/main" val="701548356"/>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DF9CEC-52C2-4D14-B2F5-11176002A8B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1249AD37-9510-4A2D-B790-12C439A83F93}">
  <ds:schemaRefs>
    <ds:schemaRef ds:uri="http://schemas.microsoft.com/sharepoint/v3/contenttype/forms"/>
  </ds:schemaRefs>
</ds:datastoreItem>
</file>

<file path=customXml/itemProps3.xml><?xml version="1.0" encoding="utf-8"?>
<ds:datastoreItem xmlns:ds="http://schemas.openxmlformats.org/officeDocument/2006/customXml" ds:itemID="{4D8B1D1D-0064-435C-8533-29A36067B8E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{D167F3C8-B991-4712-B419-5D0211A8D088}tf11964407_win32</Template>
  <Application>Microsoft Office PowerPoint</Application>
  <PresentationFormat>Widescreen</PresentationFormat>
  <Slides>14</Slides>
  <Notes>11</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Custom</vt:lpstr>
      <vt:lpstr>Art Gallery System</vt:lpstr>
      <vt:lpstr>Group 15</vt:lpstr>
      <vt:lpstr>Project Purpose</vt:lpstr>
      <vt:lpstr>Resources used</vt:lpstr>
      <vt:lpstr>Development</vt:lpstr>
      <vt:lpstr>PowerPoint Presentation</vt:lpstr>
      <vt:lpstr>Home Page</vt:lpstr>
      <vt:lpstr>Artist Page</vt:lpstr>
      <vt:lpstr> Popular Artists</vt:lpstr>
      <vt:lpstr>Explore Page</vt:lpstr>
      <vt:lpstr>Upload feature</vt:lpstr>
      <vt:lpstr>MySQL Table</vt:lpstr>
      <vt:lpstr>Future Plans</vt:lpstr>
      <vt:lpstr>Thank you, Let’s move to the demo 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Prabhnoor Saini</dc:creator>
  <cp:revision>2</cp:revision>
  <dcterms:created xsi:type="dcterms:W3CDTF">2024-11-18T21:02:26Z</dcterms:created>
  <dcterms:modified xsi:type="dcterms:W3CDTF">2024-11-19T18:37:43Z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